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17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0B1FB-DA4C-47EE-BC0C-ED3B9A6C569F}" type="datetimeFigureOut">
              <a:rPr lang="ro-RO" smtClean="0"/>
              <a:pPr/>
              <a:t>27.12.2018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AB0F5-6E43-4FAE-8476-8B3069767E72}" type="slidenum">
              <a:rPr lang="ro-RO" smtClean="0"/>
              <a:pPr/>
              <a:t>‹N°›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2489" y="195209"/>
            <a:ext cx="3284376" cy="1740008"/>
          </a:xfrm>
          <a:prstGeom prst="rect">
            <a:avLst/>
          </a:prstGeom>
        </p:spPr>
      </p:pic>
      <p:sp>
        <p:nvSpPr>
          <p:cNvPr id="94" name="Rectangle 93"/>
          <p:cNvSpPr/>
          <p:nvPr/>
        </p:nvSpPr>
        <p:spPr>
          <a:xfrm>
            <a:off x="4112313" y="8767762"/>
            <a:ext cx="1152128" cy="144016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PRODUIT LIVRE</a:t>
            </a:r>
          </a:p>
        </p:txBody>
      </p:sp>
      <p:grpSp>
        <p:nvGrpSpPr>
          <p:cNvPr id="22" name="Groupe 5"/>
          <p:cNvGrpSpPr/>
          <p:nvPr/>
        </p:nvGrpSpPr>
        <p:grpSpPr>
          <a:xfrm>
            <a:off x="3496875" y="2950528"/>
            <a:ext cx="1621957" cy="332703"/>
            <a:chOff x="-3502416" y="3540180"/>
            <a:chExt cx="3913934" cy="907995"/>
          </a:xfrm>
        </p:grpSpPr>
        <p:pic>
          <p:nvPicPr>
            <p:cNvPr id="23" name="Picture 2" descr="C:\Users\zdherrma\Dropbox\00 SU-Projet LDD\LDD_Partage\04 LDD-Chantiers\01 Concept\00 Templates Fiches Produits Système U\00 pictos tract\VF\Pictos JPEG\a monter.jpg"/>
            <p:cNvPicPr>
              <a:picLocks noChangeAspect="1" noChangeArrowheads="1"/>
            </p:cNvPicPr>
            <p:nvPr/>
          </p:nvPicPr>
          <p:blipFill>
            <a:blip r:embed="rId3" cstate="print"/>
            <a:srcRect r="47456"/>
            <a:stretch>
              <a:fillRect/>
            </a:stretch>
          </p:blipFill>
          <p:spPr bwMode="auto">
            <a:xfrm>
              <a:off x="-2368675" y="3540180"/>
              <a:ext cx="1251942" cy="885823"/>
            </a:xfrm>
            <a:prstGeom prst="rect">
              <a:avLst/>
            </a:prstGeom>
            <a:noFill/>
          </p:spPr>
        </p:pic>
        <p:pic>
          <p:nvPicPr>
            <p:cNvPr id="24" name="Picture 3" descr="C:\Users\zdherrma\Dropbox\00 SU-Projet LDD\LDD_Partage\04 LDD-Chantiers\01 Concept\00 Templates Fiches Produits Système U\00 pictos tract\VF\Pictos JPEG\Bois a traiter.jpg"/>
            <p:cNvPicPr>
              <a:picLocks noChangeAspect="1" noChangeArrowheads="1"/>
            </p:cNvPicPr>
            <p:nvPr/>
          </p:nvPicPr>
          <p:blipFill>
            <a:blip r:embed="rId4" cstate="print"/>
            <a:srcRect r="55652"/>
            <a:stretch>
              <a:fillRect/>
            </a:stretch>
          </p:blipFill>
          <p:spPr bwMode="auto">
            <a:xfrm>
              <a:off x="-3502416" y="3546814"/>
              <a:ext cx="1064594" cy="901361"/>
            </a:xfrm>
            <a:prstGeom prst="rect">
              <a:avLst/>
            </a:prstGeom>
            <a:noFill/>
          </p:spPr>
        </p:pic>
        <p:pic>
          <p:nvPicPr>
            <p:cNvPr id="25" name="Picture 5" descr="C:\Users\zdherrma\Dropbox\00 SU-Projet LDD\LDD_Partage\04 LDD-Chantiers\01 Concept\00 Templates Fiches Produits Système U\00 pictos tract\VF\Pictos JPEG\Montage.jpg"/>
            <p:cNvPicPr>
              <a:picLocks noChangeAspect="1" noChangeArrowheads="1"/>
            </p:cNvPicPr>
            <p:nvPr/>
          </p:nvPicPr>
          <p:blipFill>
            <a:blip r:embed="rId5" cstate="print"/>
            <a:srcRect r="50872"/>
            <a:stretch>
              <a:fillRect/>
            </a:stretch>
          </p:blipFill>
          <p:spPr bwMode="auto">
            <a:xfrm>
              <a:off x="-886239" y="3562351"/>
              <a:ext cx="1297757" cy="885824"/>
            </a:xfrm>
            <a:prstGeom prst="rect">
              <a:avLst/>
            </a:prstGeom>
            <a:noFill/>
          </p:spPr>
        </p:pic>
      </p:grp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076701" y="3873501"/>
            <a:ext cx="2520950" cy="223202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Assemblage par tenon et mortaise</a:t>
            </a:r>
          </a:p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Poteaux très grosse section 12x12 cm</a:t>
            </a:r>
          </a:p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</a:t>
            </a:r>
            <a:r>
              <a:rPr lang="fr-FR" sz="1100" dirty="0" err="1">
                <a:ea typeface="Calibri" pitchFamily="34" charset="0"/>
                <a:cs typeface="Times New Roman" pitchFamily="18" charset="0"/>
              </a:rPr>
              <a:t>Carport</a:t>
            </a:r>
            <a:r>
              <a:rPr lang="fr-FR" sz="1100" dirty="0">
                <a:ea typeface="Calibri" pitchFamily="34" charset="0"/>
                <a:cs typeface="Times New Roman" pitchFamily="18" charset="0"/>
              </a:rPr>
              <a:t> très qualitatif pour une grande longévité</a:t>
            </a:r>
          </a:p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Poteaux livrés avec platine métallique à fixer au sol dur</a:t>
            </a:r>
          </a:p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Produit PEFC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- Produit fabriqué en France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- Garantie : 2 ans</a:t>
            </a:r>
            <a:endParaRPr lang="fr-FR" sz="1100" dirty="0">
              <a:ea typeface="Calibri"/>
              <a:cs typeface="Times New Roman"/>
            </a:endParaRPr>
          </a:p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r-FR" sz="11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4076700" y="6392864"/>
            <a:ext cx="2520950" cy="218017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z="1100" dirty="0"/>
              <a:t>- A installer sur une dalle béton ou des plots ou une terrasse bois</a:t>
            </a:r>
          </a:p>
          <a:p>
            <a:pPr marL="82550" marR="0" lvl="0" indent="-825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alibri" pitchFamily="34" charset="0"/>
              <a:buChar char="-"/>
              <a:tabLst/>
            </a:pPr>
            <a:endParaRPr lang="fr-FR" sz="1100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30" name="Image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42"/>
          <a:stretch>
            <a:fillRect/>
          </a:stretch>
        </p:blipFill>
        <p:spPr bwMode="auto">
          <a:xfrm>
            <a:off x="4471341" y="128588"/>
            <a:ext cx="1804697" cy="82019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1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484041"/>
              </p:ext>
            </p:extLst>
          </p:nvPr>
        </p:nvGraphicFramePr>
        <p:xfrm>
          <a:off x="260648" y="3440832"/>
          <a:ext cx="3456681" cy="5919843"/>
        </p:xfrm>
        <a:graphic>
          <a:graphicData uri="http://schemas.openxmlformats.org/drawingml/2006/table">
            <a:tbl>
              <a:tblPr/>
              <a:tblGrid>
                <a:gridCol w="3456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07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45" marR="34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0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Dimensions </a:t>
                      </a:r>
                      <a:r>
                        <a:rPr lang="fr-FR" sz="900" dirty="0" err="1">
                          <a:latin typeface="Arial"/>
                          <a:ea typeface="Times New Roman"/>
                        </a:rPr>
                        <a:t>ext</a:t>
                      </a:r>
                      <a:r>
                        <a:rPr lang="fr-FR" sz="900" dirty="0">
                          <a:latin typeface="Arial"/>
                          <a:ea typeface="Times New Roman"/>
                        </a:rPr>
                        <a:t>. au sol 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3,90 x 5,86</a:t>
                      </a:r>
                      <a:r>
                        <a:rPr lang="fr-FR" sz="1050" b="1" baseline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Surface brute au sol     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22,85 m²    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300" dirty="0">
                          <a:latin typeface="Arial"/>
                          <a:ea typeface="Times New Roman"/>
                        </a:rPr>
                        <a:t> 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Hauteur passage 	        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2,20 m </a:t>
                      </a:r>
                      <a:r>
                        <a:rPr lang="fr-FR" sz="900" b="0" dirty="0">
                          <a:latin typeface="Arial"/>
                          <a:ea typeface="Times New Roman"/>
                        </a:rPr>
                        <a:t>(avec platines métalliques)</a:t>
                      </a:r>
                      <a:endParaRPr lang="ro-RO" sz="900" b="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fr-FR" sz="300" dirty="0">
                          <a:latin typeface="Arial"/>
                          <a:ea typeface="Times New Roman"/>
                        </a:rPr>
                        <a:t> 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Hauteur totale  	        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3,425 m </a:t>
                      </a:r>
                      <a:r>
                        <a:rPr lang="fr-FR" sz="900" b="0" dirty="0">
                          <a:latin typeface="Arial"/>
                          <a:ea typeface="Times New Roman"/>
                        </a:rPr>
                        <a:t>(avec platines métalliques)</a:t>
                      </a:r>
                      <a:endParaRPr lang="ro-RO" sz="800" b="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fr-FR" sz="300" dirty="0">
                          <a:latin typeface="Arial"/>
                          <a:ea typeface="Times New Roman"/>
                        </a:rPr>
                        <a:t> </a:t>
                      </a:r>
                      <a:r>
                        <a:rPr lang="fr-FR" sz="900" dirty="0">
                          <a:latin typeface="Arial"/>
                          <a:ea typeface="Times New Roman"/>
                        </a:rPr>
                        <a:t>Débords de toit            </a:t>
                      </a:r>
                      <a:r>
                        <a:rPr lang="fr-FR" sz="900" b="1" dirty="0">
                          <a:latin typeface="Arial"/>
                          <a:ea typeface="Times New Roman"/>
                        </a:rPr>
                        <a:t>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600/0 mm </a:t>
                      </a:r>
                      <a:r>
                        <a:rPr lang="fr-FR" sz="1050" dirty="0">
                          <a:latin typeface="Arial"/>
                          <a:ea typeface="Times New Roman"/>
                        </a:rPr>
                        <a:t>à l’égout (chevron)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fr-FR" sz="1050" b="1" dirty="0">
                          <a:latin typeface="Arial"/>
                          <a:ea typeface="Times New Roman"/>
                        </a:rPr>
                        <a:t>                                      et 230 mm </a:t>
                      </a:r>
                      <a:r>
                        <a:rPr lang="fr-FR" sz="1050" dirty="0">
                          <a:latin typeface="Arial"/>
                          <a:ea typeface="Times New Roman"/>
                        </a:rPr>
                        <a:t>en pignon (panne)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300" dirty="0">
                          <a:latin typeface="Arial"/>
                          <a:ea typeface="Times New Roman"/>
                        </a:rPr>
                        <a:t> 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Dimensions couverture toit 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4,50 x 6,32 m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Arial"/>
                          <a:ea typeface="Times New Roman"/>
                        </a:rPr>
                        <a:t>Surface projetée au sol       </a:t>
                      </a:r>
                      <a:r>
                        <a:rPr lang="fr-FR" sz="1050" b="1" dirty="0">
                          <a:latin typeface="Arial"/>
                          <a:ea typeface="Times New Roman"/>
                        </a:rPr>
                        <a:t>28,44 m²</a:t>
                      </a:r>
                      <a:endParaRPr lang="ro-RO" sz="900" dirty="0">
                        <a:latin typeface="Times New Roman"/>
                        <a:ea typeface="Times New Roman"/>
                      </a:endParaRPr>
                    </a:p>
                  </a:txBody>
                  <a:tcPr marL="34545" marR="34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45" marR="34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2104">
                <a:tc>
                  <a:txBody>
                    <a:bodyPr/>
                    <a:lstStyle/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Structure : 	3 poteaux en épicéa du nord contrecollé, traité insecticide et fongicide CTBP+ incolore, raboté 4 faces et chanfreiné. Humidité max.: 15 %. Section 120 x 120 mm.</a:t>
                      </a:r>
                      <a:r>
                        <a:rPr lang="fr-FR" sz="800" baseline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1 panne en bois de charpente (épicéa ou sapin massif), séché, raboté et traité insecticide et fongicide CTBP+ incolore, classe de résistance C24 assemblés avec liens en bois. Section 80 x 160 mm. 1 poutre </a:t>
                      </a:r>
                      <a:r>
                        <a:rPr lang="fr-FR" sz="800" dirty="0" err="1">
                          <a:latin typeface="Times New Roman"/>
                          <a:ea typeface="Times New Roman"/>
                        </a:rPr>
                        <a:t>muraillère</a:t>
                      </a: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 en bois de charpente (épicéa ou sapin massif), séché, raboté et traité insecticide et fongicide CTBP+ incolore, classe de résistance C24. Section 95 x 45 mm. 3 sablières transversales en bois de charpente (épicéa ou sapin massif), séché, raboté et traité insecticide et fongicide CTBP+ incolore, classe de résistance C24 avec sabots métalliques côté mur. Section 95 x 45 mm. Poteaux livrés avec platine métallique à fixer au sol dur. Système de fixation contre le mur non-fourni.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Chevrons et entretoises : Bois de charpente en épicéa / sapin massif, séché, 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                                    raboté et traité insecticide et fongicide CTBP+ 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                                    incolore, classe de résistance C24, section 95x4 mm. 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Couverture : 	Chevrons recouverts par volige en planches rabotées avec rainure languette en sapin massif épaisseur 15 mm. Bardeau bitumé </a:t>
                      </a:r>
                      <a:r>
                        <a:rPr lang="fr-FR" sz="800">
                          <a:latin typeface="Times New Roman"/>
                          <a:ea typeface="Times New Roman"/>
                        </a:rPr>
                        <a:t>en rouleau; </a:t>
                      </a: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couleurs rouge, vert. 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r>
                        <a:rPr lang="fr-FR" sz="800" dirty="0">
                          <a:latin typeface="Times New Roman"/>
                          <a:ea typeface="Times New Roman"/>
                        </a:rPr>
                        <a:t>                                   Décorations façades et latérale en bois massif.</a:t>
                      </a:r>
                    </a:p>
                    <a:p>
                      <a:pPr marL="893445" marR="304800" indent="-895350" algn="just">
                        <a:spcAft>
                          <a:spcPts val="0"/>
                        </a:spcAft>
                      </a:pPr>
                      <a:endParaRPr lang="fr-FR" sz="8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>
                          <a:latin typeface="+mn-lt"/>
                          <a:ea typeface="Calibri"/>
                          <a:cs typeface="Times New Roman"/>
                        </a:rPr>
                        <a:t>Dimension du colis (</a:t>
                      </a:r>
                      <a:r>
                        <a:rPr lang="fr-FR" sz="800" dirty="0" err="1">
                          <a:latin typeface="+mn-lt"/>
                          <a:ea typeface="Calibri"/>
                          <a:cs typeface="Times New Roman"/>
                        </a:rPr>
                        <a:t>LxPxH</a:t>
                      </a:r>
                      <a:r>
                        <a:rPr lang="fr-FR" sz="800" dirty="0">
                          <a:latin typeface="+mn-lt"/>
                          <a:ea typeface="Calibri"/>
                          <a:cs typeface="Times New Roman"/>
                        </a:rPr>
                        <a:t>)                             </a:t>
                      </a:r>
                      <a:r>
                        <a:rPr lang="fr-FR" sz="8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800" dirty="0">
                          <a:latin typeface="+mn-lt"/>
                          <a:ea typeface="Calibri"/>
                          <a:cs typeface="Times New Roman"/>
                        </a:rPr>
                        <a:t>400 x 120 x 80 cm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>
                          <a:latin typeface="+mn-lt"/>
                          <a:ea typeface="Calibri"/>
                          <a:cs typeface="Times New Roman"/>
                        </a:rPr>
                        <a:t>Poids du colis                                                                    930 kg</a:t>
                      </a:r>
                      <a:endParaRPr lang="fr-FR" sz="800" dirty="0">
                        <a:latin typeface="Times New Roman"/>
                        <a:ea typeface="Times New Roman"/>
                      </a:endParaRPr>
                    </a:p>
                  </a:txBody>
                  <a:tcPr marL="34545" marR="34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1052736" y="2095481"/>
            <a:ext cx="647923" cy="21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6,32 m</a:t>
            </a:r>
          </a:p>
        </p:txBody>
      </p:sp>
      <p:cxnSp>
        <p:nvCxnSpPr>
          <p:cNvPr id="36" name="AutoShape 11"/>
          <p:cNvCxnSpPr>
            <a:cxnSpLocks noChangeShapeType="1"/>
          </p:cNvCxnSpPr>
          <p:nvPr/>
        </p:nvCxnSpPr>
        <p:spPr bwMode="auto">
          <a:xfrm rot="16200000" flipV="1">
            <a:off x="2888139" y="850391"/>
            <a:ext cx="1380472" cy="1299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43" name="Rectangle 42"/>
          <p:cNvSpPr/>
          <p:nvPr/>
        </p:nvSpPr>
        <p:spPr>
          <a:xfrm>
            <a:off x="4076700" y="6248401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CONSEILS</a:t>
            </a:r>
            <a:r>
              <a:rPr lang="fr-FR" sz="900" b="1" baseline="0" dirty="0">
                <a:solidFill>
                  <a:schemeClr val="bg1"/>
                </a:solidFill>
                <a:ea typeface="Times New Roman"/>
                <a:cs typeface="Times New Roman"/>
              </a:rPr>
              <a:t> DE MISE EN SERVICE</a:t>
            </a:r>
            <a:endParaRPr lang="fr-FR" sz="900" b="1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76700" y="3729040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PLUS PRODUIT</a:t>
            </a:r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107" y="2930208"/>
            <a:ext cx="51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949648" y="2535962"/>
            <a:ext cx="571500" cy="1089660"/>
          </a:xfrm>
          <a:prstGeom prst="rect">
            <a:avLst/>
          </a:prstGeom>
        </p:spPr>
      </p:pic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4076700" y="1065212"/>
            <a:ext cx="2520000" cy="1244581"/>
          </a:xfrm>
          <a:prstGeom prst="rect">
            <a:avLst/>
          </a:prstGeom>
          <a:solidFill>
            <a:srgbClr val="ABCE25"/>
          </a:solidFill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err="1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Carport</a:t>
            </a:r>
            <a:r>
              <a:rPr lang="fr-FR" sz="1400" b="1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mono-pente mural avec couverture bardeau bitumé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en rouleau 3,90 x 5,86 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Réf.: AM 4563 BM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85487" y="9106501"/>
            <a:ext cx="12057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dirty="0"/>
              <a:t>3760161077323</a:t>
            </a:r>
          </a:p>
        </p:txBody>
      </p:sp>
      <p:cxnSp>
        <p:nvCxnSpPr>
          <p:cNvPr id="37" name="AutoShape 11"/>
          <p:cNvCxnSpPr>
            <a:cxnSpLocks noChangeShapeType="1"/>
          </p:cNvCxnSpPr>
          <p:nvPr/>
        </p:nvCxnSpPr>
        <p:spPr bwMode="auto">
          <a:xfrm rot="10800000" flipV="1">
            <a:off x="2428868" y="1523976"/>
            <a:ext cx="1143008" cy="57150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857496" y="1738290"/>
            <a:ext cx="609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4,5 m</a:t>
            </a:r>
          </a:p>
        </p:txBody>
      </p:sp>
      <p:sp>
        <p:nvSpPr>
          <p:cNvPr id="32" name="Rectangle 18"/>
          <p:cNvSpPr>
            <a:spLocks noChangeArrowheads="1"/>
          </p:cNvSpPr>
          <p:nvPr/>
        </p:nvSpPr>
        <p:spPr bwMode="auto">
          <a:xfrm>
            <a:off x="3500438" y="738158"/>
            <a:ext cx="648518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3,425 m</a:t>
            </a:r>
          </a:p>
        </p:txBody>
      </p:sp>
      <p:cxnSp>
        <p:nvCxnSpPr>
          <p:cNvPr id="38" name="AutoShape 11"/>
          <p:cNvCxnSpPr>
            <a:cxnSpLocks noChangeShapeType="1"/>
          </p:cNvCxnSpPr>
          <p:nvPr/>
        </p:nvCxnSpPr>
        <p:spPr bwMode="auto">
          <a:xfrm>
            <a:off x="142852" y="1738290"/>
            <a:ext cx="2278036" cy="38546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7" name="Rectangle 2">
            <a:extLst>
              <a:ext uri="{FF2B5EF4-FFF2-40B4-BE49-F238E27FC236}">
                <a16:creationId xmlns:a16="http://schemas.microsoft.com/office/drawing/2014/main" id="{20165739-CB47-4A63-BF49-D4A10CE5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585" y="2362415"/>
            <a:ext cx="2016224" cy="34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Photo non contractuelle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104</Words>
  <Application>Microsoft Office PowerPoint</Application>
  <PresentationFormat>Format A4 (210 x 297 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Présentation PowerPoint</vt:lpstr>
    </vt:vector>
  </TitlesOfParts>
  <Company>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Florin</dc:creator>
  <cp:lastModifiedBy>SV</cp:lastModifiedBy>
  <cp:revision>60</cp:revision>
  <dcterms:created xsi:type="dcterms:W3CDTF">2015-01-12T13:00:08Z</dcterms:created>
  <dcterms:modified xsi:type="dcterms:W3CDTF">2018-12-27T16:34:41Z</dcterms:modified>
</cp:coreProperties>
</file>