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926638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174" y="9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15.01.2019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15.01.2019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15.01.2019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15.01.2019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15.01.2019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15.01.2019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15.01.2019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15.01.2019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15.01.2019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15.01.2019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15.01.2019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0B1FB-DA4C-47EE-BC0C-ED3B9A6C569F}" type="datetimeFigureOut">
              <a:rPr lang="ro-RO" smtClean="0"/>
              <a:pPr/>
              <a:t>15.01.2019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8" t="14536" r="9993" b="14065"/>
          <a:stretch/>
        </p:blipFill>
        <p:spPr>
          <a:xfrm>
            <a:off x="260351" y="465278"/>
            <a:ext cx="3354750" cy="2312058"/>
          </a:xfrm>
          <a:prstGeom prst="rect">
            <a:avLst/>
          </a:prstGeom>
        </p:spPr>
      </p:pic>
      <p:sp>
        <p:nvSpPr>
          <p:cNvPr id="92" name="Rectangle 91"/>
          <p:cNvSpPr/>
          <p:nvPr/>
        </p:nvSpPr>
        <p:spPr>
          <a:xfrm>
            <a:off x="5363976" y="9330717"/>
            <a:ext cx="1373081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>
                <a:solidFill>
                  <a:schemeClr val="bg1"/>
                </a:solidFill>
                <a:ea typeface="Times New Roman"/>
                <a:cs typeface="Times New Roman"/>
              </a:rPr>
              <a:t>PRODUIT LIVRE MONTE</a:t>
            </a:r>
          </a:p>
        </p:txBody>
      </p:sp>
      <p:sp>
        <p:nvSpPr>
          <p:cNvPr id="94" name="Rectangle 93"/>
          <p:cNvSpPr/>
          <p:nvPr/>
        </p:nvSpPr>
        <p:spPr>
          <a:xfrm>
            <a:off x="4058715" y="9345932"/>
            <a:ext cx="1152128" cy="144016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>
                <a:solidFill>
                  <a:schemeClr val="bg1"/>
                </a:solidFill>
                <a:ea typeface="Times New Roman"/>
                <a:cs typeface="Times New Roman"/>
              </a:rPr>
              <a:t>PRODUIT LIVRE</a:t>
            </a: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076701" y="3873501"/>
            <a:ext cx="2520950" cy="4445272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dirty="0">
                <a:ea typeface="Calibri" pitchFamily="34" charset="0"/>
                <a:cs typeface="Times New Roman" pitchFamily="18" charset="0"/>
              </a:rPr>
              <a:t>- Une plus grande résistance et durabilité du bois grâce au procédé de traitement à très haute température dans un four à 215°C. Ce traitement est une technologie naturelle qui permet une stabilité dimensionnelle des pièces de bois ; les insectes n'attaquent plus le bois et les pièces n'absorbent plus l'humidité ambiante. Le bois ne nécessite plus qu'une coloration à des fins esthétiques, mais pas de traitement répétitif tous les ans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dirty="0">
                <a:ea typeface="Calibri" pitchFamily="34" charset="0"/>
                <a:cs typeface="Times New Roman" pitchFamily="18" charset="0"/>
              </a:rPr>
              <a:t>- Respect de l'environnement : produit 100 % naturel et recyclable, processus écologique qui ne demande aucun produit chimique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dirty="0">
                <a:ea typeface="Calibri" pitchFamily="34" charset="0"/>
                <a:cs typeface="Times New Roman" pitchFamily="18" charset="0"/>
              </a:rPr>
              <a:t>- Valorisation des essences de bois Françaises : technique qui permet de remplacer des bois tropicaux par les bois de nos forêts proches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dirty="0">
                <a:ea typeface="Calibri" pitchFamily="34" charset="0"/>
                <a:cs typeface="Times New Roman" pitchFamily="18" charset="0"/>
              </a:rPr>
              <a:t>- Procédé qui entraîne une modification de la couleur du bois et de ses performances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dirty="0">
                <a:ea typeface="Calibri" pitchFamily="34" charset="0"/>
                <a:cs typeface="Times New Roman" pitchFamily="18" charset="0"/>
              </a:rPr>
              <a:t>- Un seul traitement au départ suffit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dirty="0">
                <a:ea typeface="Calibri" pitchFamily="34" charset="0"/>
                <a:cs typeface="Times New Roman" pitchFamily="18" charset="0"/>
              </a:rPr>
              <a:t>- Très faible entretien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dirty="0">
                <a:ea typeface="Calibri" pitchFamily="34" charset="0"/>
                <a:cs typeface="Times New Roman" pitchFamily="18" charset="0"/>
              </a:rPr>
              <a:t>- Ensemble Pool House très qualitatif pour une grande longévité / Idéal près d’une piscine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dirty="0">
                <a:ea typeface="Calibri" pitchFamily="34" charset="0"/>
                <a:cs typeface="Times New Roman" pitchFamily="18" charset="0"/>
              </a:rPr>
              <a:t>- Elément très décoratif avec une couverture en panneaux ACP pour une grande longévité et pour éviter les risques d'infiltration d'eau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dirty="0">
                <a:ea typeface="Calibri" pitchFamily="34" charset="0"/>
                <a:cs typeface="Times New Roman" pitchFamily="18" charset="0"/>
              </a:rPr>
              <a:t>- Très belle finition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dirty="0">
                <a:ea typeface="Calibri" pitchFamily="34" charset="0"/>
                <a:cs typeface="Times New Roman" pitchFamily="18" charset="0"/>
              </a:rPr>
              <a:t>- Poteaux livrés avec platines métalliques à fixer au sol dur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dirty="0">
                <a:ea typeface="Calibri" pitchFamily="34" charset="0"/>
                <a:cs typeface="Times New Roman" pitchFamily="18" charset="0"/>
              </a:rPr>
              <a:t>- Ventelles mobiles orientables pour jouer avec les conditions climatiques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dirty="0">
                <a:ea typeface="Calibri" pitchFamily="34" charset="0"/>
                <a:cs typeface="Times New Roman" pitchFamily="18" charset="0"/>
              </a:rPr>
              <a:t>- Produit en bois thermo chauffé : plus durable, plus résistant et 100%  naturel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dirty="0">
                <a:ea typeface="Calibri" pitchFamily="34" charset="0"/>
                <a:cs typeface="Times New Roman" pitchFamily="18" charset="0"/>
              </a:rPr>
              <a:t>- Garantie :  structure 10 ans contre l'attaque d'insectes et le pourrissement couverture 2 ans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dirty="0">
                <a:ea typeface="Calibri" pitchFamily="34" charset="0"/>
                <a:cs typeface="Times New Roman" pitchFamily="18" charset="0"/>
              </a:rPr>
              <a:t>- Produit PEFC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dirty="0">
                <a:ea typeface="Calibri" pitchFamily="34" charset="0"/>
                <a:cs typeface="Times New Roman" pitchFamily="18" charset="0"/>
              </a:rPr>
              <a:t>- Produit fabriqué en FRANCE</a:t>
            </a:r>
            <a:endParaRPr lang="fr-FR" sz="800" dirty="0">
              <a:ea typeface="Calibri"/>
              <a:cs typeface="Times New Roman"/>
            </a:endParaRP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fr-FR" sz="9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4103501" y="8610987"/>
            <a:ext cx="2520950" cy="662937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z="1100" dirty="0"/>
              <a:t>- A installer sur une dalle béton ou sur une terrasse bois</a:t>
            </a:r>
          </a:p>
          <a:p>
            <a:pPr marL="82550" marR="0" lvl="0" indent="-825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-"/>
              <a:tabLst/>
            </a:pPr>
            <a:endParaRPr lang="fr-FR" sz="1100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0" name="Imag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42"/>
          <a:stretch>
            <a:fillRect/>
          </a:stretch>
        </p:blipFill>
        <p:spPr bwMode="auto">
          <a:xfrm>
            <a:off x="4471341" y="128588"/>
            <a:ext cx="1804697" cy="82019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1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039996"/>
              </p:ext>
            </p:extLst>
          </p:nvPr>
        </p:nvGraphicFramePr>
        <p:xfrm>
          <a:off x="260351" y="3729040"/>
          <a:ext cx="3456681" cy="5415996"/>
        </p:xfrm>
        <a:graphic>
          <a:graphicData uri="http://schemas.openxmlformats.org/drawingml/2006/table">
            <a:tbl>
              <a:tblPr/>
              <a:tblGrid>
                <a:gridCol w="3456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3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84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900" dirty="0"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Arial"/>
                          <a:ea typeface="Times New Roman"/>
                        </a:rPr>
                        <a:t>Dimensions </a:t>
                      </a:r>
                      <a:r>
                        <a:rPr lang="fr-FR" sz="900" dirty="0" err="1">
                          <a:latin typeface="Arial"/>
                          <a:ea typeface="Times New Roman"/>
                        </a:rPr>
                        <a:t>ext</a:t>
                      </a:r>
                      <a:r>
                        <a:rPr lang="fr-FR" sz="900" dirty="0">
                          <a:latin typeface="Arial"/>
                          <a:ea typeface="Times New Roman"/>
                        </a:rPr>
                        <a:t>. au sol  : </a:t>
                      </a:r>
                      <a:r>
                        <a:rPr lang="fr-FR" sz="900" baseline="0" dirty="0">
                          <a:latin typeface="Arial"/>
                          <a:ea typeface="Times New Roman"/>
                        </a:rPr>
                        <a:t>         </a:t>
                      </a:r>
                      <a:r>
                        <a:rPr lang="fr-FR" sz="900" b="1" dirty="0">
                          <a:latin typeface="Arial"/>
                          <a:ea typeface="Times New Roman"/>
                        </a:rPr>
                        <a:t>3,49 x 3,53 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Arial"/>
                          <a:ea typeface="Times New Roman"/>
                        </a:rPr>
                        <a:t>Surface brute au sol  :</a:t>
                      </a:r>
                      <a:r>
                        <a:rPr lang="fr-FR" sz="900" baseline="0" dirty="0">
                          <a:latin typeface="Arial"/>
                          <a:ea typeface="Times New Roman"/>
                        </a:rPr>
                        <a:t>              </a:t>
                      </a:r>
                      <a:r>
                        <a:rPr lang="fr-FR" sz="900" b="1" baseline="0" dirty="0">
                          <a:latin typeface="Arial"/>
                          <a:ea typeface="Times New Roman"/>
                        </a:rPr>
                        <a:t>12</a:t>
                      </a:r>
                      <a:r>
                        <a:rPr lang="fr-FR" sz="900" b="1" dirty="0">
                          <a:latin typeface="Arial"/>
                          <a:ea typeface="Times New Roman"/>
                        </a:rPr>
                        <a:t>.32 m²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Arial"/>
                          <a:ea typeface="Times New Roman"/>
                        </a:rPr>
                        <a:t>Hauteur passage :</a:t>
                      </a:r>
                      <a:r>
                        <a:rPr lang="fr-FR" sz="900" baseline="0" dirty="0">
                          <a:latin typeface="Arial"/>
                          <a:ea typeface="Times New Roman"/>
                        </a:rPr>
                        <a:t>                    </a:t>
                      </a:r>
                      <a:r>
                        <a:rPr lang="fr-FR" sz="900" b="1" dirty="0">
                          <a:latin typeface="Arial"/>
                          <a:ea typeface="Times New Roman"/>
                        </a:rPr>
                        <a:t>2,15 m </a:t>
                      </a:r>
                      <a:r>
                        <a:rPr lang="fr-FR" sz="900" b="0" dirty="0">
                          <a:latin typeface="Arial"/>
                          <a:ea typeface="Times New Roman"/>
                        </a:rPr>
                        <a:t>(avec platines métalliques)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Arial"/>
                          <a:ea typeface="Times New Roman"/>
                        </a:rPr>
                        <a:t>Hauteur totale :	</a:t>
                      </a:r>
                      <a:r>
                        <a:rPr lang="fr-FR" sz="900" baseline="0" dirty="0">
                          <a:latin typeface="Arial"/>
                          <a:ea typeface="Times New Roman"/>
                        </a:rPr>
                        <a:t>                     </a:t>
                      </a:r>
                      <a:r>
                        <a:rPr lang="fr-FR" sz="900" b="1" dirty="0">
                          <a:latin typeface="Arial"/>
                          <a:ea typeface="Times New Roman"/>
                        </a:rPr>
                        <a:t>2,839 m </a:t>
                      </a:r>
                      <a:r>
                        <a:rPr lang="fr-FR" sz="900" b="0" dirty="0">
                          <a:latin typeface="Arial"/>
                          <a:ea typeface="Times New Roman"/>
                        </a:rPr>
                        <a:t>(avec platines métalliques)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Arial"/>
                          <a:ea typeface="Times New Roman"/>
                        </a:rPr>
                        <a:t>Dimensions couverture toit  :    </a:t>
                      </a:r>
                      <a:r>
                        <a:rPr lang="fr-FR" sz="900" b="1" dirty="0">
                          <a:latin typeface="Arial"/>
                          <a:ea typeface="Times New Roman"/>
                        </a:rPr>
                        <a:t>3,79 x 3,79 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Arial"/>
                          <a:ea typeface="Times New Roman"/>
                        </a:rPr>
                        <a:t>Surface projetée au sol :          </a:t>
                      </a:r>
                      <a:r>
                        <a:rPr lang="fr-FR" sz="900" b="1" dirty="0">
                          <a:latin typeface="Arial"/>
                          <a:ea typeface="Times New Roman"/>
                        </a:rPr>
                        <a:t>14.36 m²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900" b="1" dirty="0"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0" dirty="0">
                          <a:latin typeface="Arial"/>
                          <a:ea typeface="Times New Roman"/>
                        </a:rPr>
                        <a:t>Section des poteaux :               </a:t>
                      </a:r>
                      <a:r>
                        <a:rPr lang="fr-FR" sz="900" b="1" dirty="0">
                          <a:latin typeface="Arial"/>
                          <a:ea typeface="Times New Roman"/>
                        </a:rPr>
                        <a:t>140 x 120 mm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Arial"/>
                          <a:ea typeface="Times New Roman"/>
                        </a:rPr>
                        <a:t> 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5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9517">
                <a:tc>
                  <a:txBody>
                    <a:bodyPr/>
                    <a:lstStyle/>
                    <a:p>
                      <a:r>
                        <a:rPr lang="fr-FR" sz="900" b="1" u="sng" dirty="0">
                          <a:latin typeface="+mn-lt"/>
                          <a:ea typeface="Calibri"/>
                          <a:cs typeface="Times New Roman"/>
                        </a:rPr>
                        <a:t>Structure</a:t>
                      </a:r>
                      <a:r>
                        <a:rPr lang="fr-FR" sz="900" dirty="0">
                          <a:latin typeface="+mn-lt"/>
                          <a:ea typeface="Calibri"/>
                          <a:cs typeface="Times New Roman"/>
                        </a:rPr>
                        <a:t> :  </a:t>
                      </a:r>
                    </a:p>
                    <a:p>
                      <a:r>
                        <a:rPr lang="fr-FR" sz="9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4 poteaux en épicéa thermo </a:t>
                      </a:r>
                      <a:r>
                        <a:rPr lang="fr-FR" sz="900" kern="120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chauffé moisé section </a:t>
                      </a:r>
                      <a:r>
                        <a:rPr lang="fr-FR" sz="900" kern="12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140 x 120 mm</a:t>
                      </a:r>
                      <a:r>
                        <a:rPr lang="fr-FR" sz="900" kern="120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fr-FR" sz="9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charpente en épicéa </a:t>
                      </a:r>
                      <a:r>
                        <a:rPr lang="fr-FR" sz="900" kern="120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thermo chauffé</a:t>
                      </a:r>
                      <a:endParaRPr lang="fr-FR" sz="9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r>
                        <a:rPr lang="fr-FR" sz="9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Poteaux livrés avec platine métallique à fixer au sol dur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u="sng" dirty="0">
                          <a:latin typeface="+mn-lt"/>
                          <a:ea typeface="Calibri"/>
                          <a:cs typeface="Times New Roman"/>
                        </a:rPr>
                        <a:t>Toit</a:t>
                      </a:r>
                      <a:r>
                        <a:rPr lang="fr-FR" sz="900" baseline="0" dirty="0">
                          <a:latin typeface="+mn-lt"/>
                          <a:ea typeface="Calibri"/>
                          <a:cs typeface="Times New Roman"/>
                        </a:rPr>
                        <a:t> 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Couverture en panneau Aluminium Composite Panel ( ACP )  épaisseur 3 mm, 2 faces alu et milieu composite PP polypropylène couleur foncée</a:t>
                      </a:r>
                      <a:endParaRPr lang="fr-FR" sz="9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endParaRPr lang="fr-FR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u="sng" dirty="0">
                          <a:latin typeface="+mn-lt"/>
                          <a:ea typeface="Calibri"/>
                          <a:cs typeface="Times New Roman"/>
                        </a:rPr>
                        <a:t>Parois </a:t>
                      </a:r>
                      <a:r>
                        <a:rPr lang="fr-FR" sz="900" baseline="0" dirty="0">
                          <a:latin typeface="+mn-lt"/>
                          <a:ea typeface="Calibri"/>
                          <a:cs typeface="Times New Roman"/>
                        </a:rPr>
                        <a:t>: 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fr-FR" sz="900" baseline="0" dirty="0">
                          <a:latin typeface="+mn-lt"/>
                          <a:ea typeface="Calibri"/>
                          <a:cs typeface="Times New Roman"/>
                        </a:rPr>
                        <a:t>* </a:t>
                      </a:r>
                      <a:r>
                        <a:rPr lang="fr-FR" sz="900" b="1" baseline="0" dirty="0">
                          <a:latin typeface="+mn-lt"/>
                          <a:ea typeface="Calibri"/>
                          <a:cs typeface="Times New Roman"/>
                        </a:rPr>
                        <a:t>1 p</a:t>
                      </a:r>
                      <a:r>
                        <a:rPr lang="fr-FR" sz="900" b="1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aroi avec ventelles mobiles et orientables </a:t>
                      </a:r>
                      <a:r>
                        <a:rPr lang="fr-FR" sz="9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en bois thermo chauffé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fr-FR" sz="900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fr-FR" sz="9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20 x 95 mm sur toute la hauteur à fixer sur deux poteaux section 120 x 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fr-FR" sz="900" kern="120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fr-FR" sz="9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40 mm en sapin Thermo chauffé et sur les poteaux d’angle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9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900" b="1" u="sng" dirty="0">
                          <a:latin typeface="+mn-lt"/>
                          <a:ea typeface="Calibri"/>
                          <a:cs typeface="Times New Roman"/>
                        </a:rPr>
                        <a:t>Emballage</a:t>
                      </a:r>
                      <a:r>
                        <a:rPr lang="fr-FR" sz="900" baseline="0" dirty="0">
                          <a:latin typeface="+mn-lt"/>
                          <a:ea typeface="Calibri"/>
                          <a:cs typeface="Times New Roman"/>
                        </a:rPr>
                        <a:t>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9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1 palette 220 x 120 x 35 cm + 2 colis 350 x 12 x 16 cm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9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Poids total : 360 Kg</a:t>
                      </a:r>
                      <a:endParaRPr lang="fr-FR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2" name="Rectangle 18"/>
          <p:cNvSpPr>
            <a:spLocks noChangeArrowheads="1"/>
          </p:cNvSpPr>
          <p:nvPr/>
        </p:nvSpPr>
        <p:spPr bwMode="auto">
          <a:xfrm>
            <a:off x="3210976" y="320114"/>
            <a:ext cx="648518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2,839 m</a:t>
            </a:r>
          </a:p>
        </p:txBody>
      </p:sp>
      <p:cxnSp>
        <p:nvCxnSpPr>
          <p:cNvPr id="36" name="AutoShape 11"/>
          <p:cNvCxnSpPr>
            <a:cxnSpLocks noChangeShapeType="1"/>
          </p:cNvCxnSpPr>
          <p:nvPr/>
        </p:nvCxnSpPr>
        <p:spPr bwMode="auto">
          <a:xfrm flipV="1">
            <a:off x="3615101" y="538684"/>
            <a:ext cx="0" cy="1997279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3" name="Rectangle 42"/>
          <p:cNvSpPr/>
          <p:nvPr/>
        </p:nvSpPr>
        <p:spPr>
          <a:xfrm>
            <a:off x="4103501" y="8436539"/>
            <a:ext cx="2520950" cy="144001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>
                <a:solidFill>
                  <a:schemeClr val="bg1"/>
                </a:solidFill>
                <a:ea typeface="Times New Roman"/>
                <a:cs typeface="Times New Roman"/>
              </a:rPr>
              <a:t>CONSEILS</a:t>
            </a:r>
            <a:r>
              <a:rPr lang="fr-FR" sz="900" b="1" baseline="0" dirty="0">
                <a:solidFill>
                  <a:schemeClr val="bg1"/>
                </a:solidFill>
                <a:ea typeface="Times New Roman"/>
                <a:cs typeface="Times New Roman"/>
              </a:rPr>
              <a:t> DE MISE EN SERVICE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076700" y="3729040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>
                <a:solidFill>
                  <a:schemeClr val="bg1"/>
                </a:solidFill>
                <a:ea typeface="Times New Roman"/>
                <a:cs typeface="Times New Roman"/>
              </a:rPr>
              <a:t>PLUS PRODUIT</a:t>
            </a:r>
          </a:p>
        </p:txBody>
      </p:sp>
      <p:pic>
        <p:nvPicPr>
          <p:cNvPr id="35" name="Image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041" y="3061496"/>
            <a:ext cx="514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9648" y="2535962"/>
            <a:ext cx="571500" cy="1089660"/>
          </a:xfrm>
          <a:prstGeom prst="rect">
            <a:avLst/>
          </a:prstGeom>
        </p:spPr>
      </p:pic>
      <p:sp>
        <p:nvSpPr>
          <p:cNvPr id="45" name="Rectangle 44"/>
          <p:cNvSpPr/>
          <p:nvPr/>
        </p:nvSpPr>
        <p:spPr>
          <a:xfrm>
            <a:off x="5422033" y="9489949"/>
            <a:ext cx="12057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b="1" dirty="0"/>
              <a:t>3760161074254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005064" y="9489948"/>
            <a:ext cx="12057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b="1" dirty="0"/>
              <a:t>3760161074247</a:t>
            </a:r>
          </a:p>
        </p:txBody>
      </p:sp>
      <p:sp>
        <p:nvSpPr>
          <p:cNvPr id="26" name="Rectangle 2">
            <a:extLst>
              <a:ext uri="{FF2B5EF4-FFF2-40B4-BE49-F238E27FC236}">
                <a16:creationId xmlns:a16="http://schemas.microsoft.com/office/drawing/2014/main" id="{20165739-CB47-4A63-BF49-D4A10CE53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444" y="3197157"/>
            <a:ext cx="2016224" cy="347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Photo non contractuelle</a:t>
            </a: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3787646" y="1083023"/>
            <a:ext cx="2739092" cy="1437707"/>
          </a:xfrm>
          <a:prstGeom prst="rect">
            <a:avLst/>
          </a:prstGeom>
          <a:solidFill>
            <a:srgbClr val="ABCE25"/>
          </a:solidFill>
          <a:ln w="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Pool House BLUETERM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400" b="1" dirty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Structure en bois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1 paroi avec ventelles mobiles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 Toit en panneaux ACP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800" b="1" dirty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Réf. </a:t>
            </a:r>
            <a:r>
              <a:rPr lang="fr-FR" sz="1400" b="1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:  </a:t>
            </a:r>
            <a:r>
              <a:rPr lang="fr-FR" sz="1600" b="1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THB 3535</a:t>
            </a:r>
            <a:r>
              <a:rPr lang="fr-FR" sz="1600" b="1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.V</a:t>
            </a:r>
          </a:p>
        </p:txBody>
      </p:sp>
      <p:cxnSp>
        <p:nvCxnSpPr>
          <p:cNvPr id="38" name="AutoShape 11"/>
          <p:cNvCxnSpPr>
            <a:cxnSpLocks noChangeShapeType="1"/>
          </p:cNvCxnSpPr>
          <p:nvPr/>
        </p:nvCxnSpPr>
        <p:spPr bwMode="auto">
          <a:xfrm flipH="1" flipV="1">
            <a:off x="260352" y="2402329"/>
            <a:ext cx="880270" cy="51470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201653" y="2676353"/>
            <a:ext cx="575915" cy="292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3,49 m</a:t>
            </a:r>
          </a:p>
        </p:txBody>
      </p:sp>
      <p:cxnSp>
        <p:nvCxnSpPr>
          <p:cNvPr id="37" name="AutoShape 11"/>
          <p:cNvCxnSpPr>
            <a:cxnSpLocks noChangeShapeType="1"/>
          </p:cNvCxnSpPr>
          <p:nvPr/>
        </p:nvCxnSpPr>
        <p:spPr bwMode="auto">
          <a:xfrm flipV="1">
            <a:off x="1220488" y="2617306"/>
            <a:ext cx="2314747" cy="3157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2194758" y="2777336"/>
            <a:ext cx="609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3,53 m</a:t>
            </a:r>
          </a:p>
        </p:txBody>
      </p:sp>
      <p:pic>
        <p:nvPicPr>
          <p:cNvPr id="40" name="Picture 2" descr="C:\Users\zdherrma\Dropbox\00 SU-Projet LDD\LDD_Partage\04 LDD-Chantiers\01 Concept\00 Templates Fiches Produits Système U\00 pictos tract\VF\Pictos JPEG\a monter.jpg">
            <a:extLst>
              <a:ext uri="{FF2B5EF4-FFF2-40B4-BE49-F238E27FC236}">
                <a16:creationId xmlns:a16="http://schemas.microsoft.com/office/drawing/2014/main" id="{97326F45-D5ED-4A15-83E6-6718AB6381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 r="47456"/>
          <a:stretch>
            <a:fillRect/>
          </a:stretch>
        </p:blipFill>
        <p:spPr bwMode="auto">
          <a:xfrm>
            <a:off x="4587269" y="3088399"/>
            <a:ext cx="499693" cy="3126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311</Words>
  <Application>Microsoft Office PowerPoint</Application>
  <PresentationFormat>Format A4 (210 x 297 mm)</PresentationFormat>
  <Paragraphs>60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Présentation PowerPoint</vt:lpstr>
    </vt:vector>
  </TitlesOfParts>
  <Company>XXX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Florin</dc:creator>
  <cp:lastModifiedBy>SV</cp:lastModifiedBy>
  <cp:revision>103</cp:revision>
  <cp:lastPrinted>2019-01-15T11:37:00Z</cp:lastPrinted>
  <dcterms:created xsi:type="dcterms:W3CDTF">2015-01-12T13:00:08Z</dcterms:created>
  <dcterms:modified xsi:type="dcterms:W3CDTF">2019-01-15T13:25:29Z</dcterms:modified>
</cp:coreProperties>
</file>