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72" y="-7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KA3550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2480"/>
            <a:ext cx="3933056" cy="2458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2" name="Rectangle 91"/>
          <p:cNvSpPr/>
          <p:nvPr/>
        </p:nvSpPr>
        <p:spPr>
          <a:xfrm>
            <a:off x="5301208" y="8768607"/>
            <a:ext cx="1373081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PRODUIT LIVRE MONTE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005064" y="8769424"/>
            <a:ext cx="1152128" cy="144016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PRODUIT LIVRE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grpSp>
        <p:nvGrpSpPr>
          <p:cNvPr id="22" name="Groupe 5"/>
          <p:cNvGrpSpPr/>
          <p:nvPr/>
        </p:nvGrpSpPr>
        <p:grpSpPr>
          <a:xfrm>
            <a:off x="4130191" y="2972237"/>
            <a:ext cx="1621957" cy="332703"/>
            <a:chOff x="-3502416" y="3540180"/>
            <a:chExt cx="3913934" cy="907995"/>
          </a:xfrm>
        </p:grpSpPr>
        <p:pic>
          <p:nvPicPr>
            <p:cNvPr id="23" name="Picture 2" descr="C:\Users\zdherrma\Dropbox\00 SU-Projet LDD\LDD_Partage\04 LDD-Chantiers\01 Concept\00 Templates Fiches Produits Système U\00 pictos tract\VF\Pictos JPEG\a monter.jpg"/>
            <p:cNvPicPr>
              <a:picLocks noChangeAspect="1" noChangeArrowheads="1"/>
            </p:cNvPicPr>
            <p:nvPr/>
          </p:nvPicPr>
          <p:blipFill>
            <a:blip r:embed="rId3" cstate="print"/>
            <a:srcRect r="47456"/>
            <a:stretch>
              <a:fillRect/>
            </a:stretch>
          </p:blipFill>
          <p:spPr bwMode="auto">
            <a:xfrm>
              <a:off x="-2368675" y="3540180"/>
              <a:ext cx="1251942" cy="885823"/>
            </a:xfrm>
            <a:prstGeom prst="rect">
              <a:avLst/>
            </a:prstGeom>
            <a:noFill/>
          </p:spPr>
        </p:pic>
        <p:pic>
          <p:nvPicPr>
            <p:cNvPr id="24" name="Picture 3" descr="C:\Users\zdherrma\Dropbox\00 SU-Projet LDD\LDD_Partage\04 LDD-Chantiers\01 Concept\00 Templates Fiches Produits Système U\00 pictos tract\VF\Pictos JPEG\Bois a traiter.jpg"/>
            <p:cNvPicPr>
              <a:picLocks noChangeAspect="1" noChangeArrowheads="1"/>
            </p:cNvPicPr>
            <p:nvPr/>
          </p:nvPicPr>
          <p:blipFill>
            <a:blip r:embed="rId4" cstate="print"/>
            <a:srcRect r="55652"/>
            <a:stretch>
              <a:fillRect/>
            </a:stretch>
          </p:blipFill>
          <p:spPr bwMode="auto">
            <a:xfrm>
              <a:off x="-3502416" y="3546814"/>
              <a:ext cx="1064594" cy="901361"/>
            </a:xfrm>
            <a:prstGeom prst="rect">
              <a:avLst/>
            </a:prstGeom>
            <a:noFill/>
          </p:spPr>
        </p:pic>
        <p:pic>
          <p:nvPicPr>
            <p:cNvPr id="25" name="Picture 5" descr="C:\Users\zdherrma\Dropbox\00 SU-Projet LDD\LDD_Partage\04 LDD-Chantiers\01 Concept\00 Templates Fiches Produits Système U\00 pictos tract\VF\Pictos JPEG\Montage.jpg"/>
            <p:cNvPicPr>
              <a:picLocks noChangeAspect="1" noChangeArrowheads="1"/>
            </p:cNvPicPr>
            <p:nvPr/>
          </p:nvPicPr>
          <p:blipFill>
            <a:blip r:embed="rId5" cstate="print"/>
            <a:srcRect r="50872"/>
            <a:stretch>
              <a:fillRect/>
            </a:stretch>
          </p:blipFill>
          <p:spPr bwMode="auto">
            <a:xfrm>
              <a:off x="-886239" y="3562351"/>
              <a:ext cx="1297757" cy="885824"/>
            </a:xfrm>
            <a:prstGeom prst="rect">
              <a:avLst/>
            </a:prstGeom>
            <a:noFill/>
          </p:spPr>
        </p:pic>
      </p:grp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4076700" y="1065212"/>
            <a:ext cx="2520000" cy="115148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b="1" u="sng" dirty="0" smtClean="0"/>
              <a:t>KARPA 3,50 x 5,00 m</a:t>
            </a:r>
            <a:r>
              <a:rPr lang="fr-FR" sz="1400" b="1" dirty="0" smtClean="0"/>
              <a:t>  </a:t>
            </a:r>
          </a:p>
          <a:p>
            <a:pPr algn="ctr"/>
            <a:r>
              <a:rPr lang="fr-FR" sz="1400" b="1" u="sng" dirty="0" smtClean="0"/>
              <a:t>Auvent  double pente en section 120 x 120 mm</a:t>
            </a:r>
            <a:endParaRPr lang="ro-RO" sz="1400" dirty="0" smtClean="0"/>
          </a:p>
          <a:p>
            <a:pPr algn="ctr"/>
            <a:r>
              <a:rPr lang="fr-FR" sz="1400" dirty="0" smtClean="0"/>
              <a:t> </a:t>
            </a:r>
            <a:endParaRPr lang="ro-RO" sz="1400" dirty="0" smtClean="0"/>
          </a:p>
          <a:p>
            <a:pPr algn="ctr"/>
            <a:r>
              <a:rPr lang="fr-FR" sz="1400" b="1" dirty="0" smtClean="0"/>
              <a:t>Réf. KA 3550 </a:t>
            </a:r>
            <a:r>
              <a:rPr lang="fr-FR" sz="1400" b="1" dirty="0" smtClean="0"/>
              <a:t>ST</a:t>
            </a:r>
            <a:endParaRPr lang="ro-RO" sz="1400" dirty="0"/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076701" y="3873501"/>
            <a:ext cx="2520950" cy="223202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100" dirty="0" smtClean="0">
                <a:ea typeface="Calibri" pitchFamily="34" charset="0"/>
                <a:cs typeface="Times New Roman" pitchFamily="18" charset="0"/>
              </a:rPr>
              <a:t>- Produit fabriqué en FRANCE</a:t>
            </a:r>
          </a:p>
          <a:p>
            <a:pPr>
              <a:lnSpc>
                <a:spcPct val="115000"/>
              </a:lnSpc>
            </a:pPr>
            <a:r>
              <a:rPr lang="fr-FR" sz="1100" dirty="0" smtClean="0">
                <a:ea typeface="Calibri"/>
                <a:cs typeface="Times New Roman"/>
              </a:rPr>
              <a:t>-Poteaux livrés avec platine métallique à fixer au sol dur.</a:t>
            </a:r>
          </a:p>
          <a:p>
            <a:pPr>
              <a:lnSpc>
                <a:spcPct val="115000"/>
              </a:lnSpc>
            </a:pPr>
            <a:r>
              <a:rPr lang="fr-FR" sz="1100" dirty="0" smtClean="0">
                <a:ea typeface="Calibri"/>
                <a:cs typeface="Times New Roman"/>
              </a:rPr>
              <a:t> -Assemblage avec tenon et mortaise et tourillons. Usinages sur centre en commande numérique.</a:t>
            </a:r>
          </a:p>
          <a:p>
            <a:pPr>
              <a:lnSpc>
                <a:spcPct val="115000"/>
              </a:lnSpc>
            </a:pPr>
            <a:r>
              <a:rPr lang="fr-FR" sz="1100" dirty="0" smtClean="0">
                <a:ea typeface="Calibri"/>
                <a:cs typeface="Times New Roman"/>
              </a:rPr>
              <a:t>  </a:t>
            </a:r>
          </a:p>
          <a:p>
            <a:pPr>
              <a:lnSpc>
                <a:spcPct val="115000"/>
              </a:lnSpc>
            </a:pPr>
            <a:endParaRPr lang="fr-FR" sz="1100" dirty="0" smtClean="0">
              <a:ea typeface="Calibri"/>
              <a:cs typeface="Times New Roman"/>
            </a:endParaRP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fr-FR" sz="1100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4076700" y="6392864"/>
            <a:ext cx="2520950" cy="218017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marR="0" lvl="0" indent="-825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-"/>
              <a:tabLst/>
            </a:pPr>
            <a:r>
              <a:rPr lang="fr-FR" sz="1100" dirty="0" smtClean="0">
                <a:ea typeface="Calibri" pitchFamily="34" charset="0"/>
                <a:cs typeface="Times New Roman" pitchFamily="18" charset="0"/>
              </a:rPr>
              <a:t>A installer sur dalle béton</a:t>
            </a:r>
          </a:p>
          <a:p>
            <a:pPr marL="82550" marR="0" lvl="0" indent="-825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-"/>
              <a:tabLst/>
            </a:pPr>
            <a:endParaRPr lang="fr-FR" sz="1100" dirty="0" smtClean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0" name="Image 1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542"/>
          <a:stretch>
            <a:fillRect/>
          </a:stretch>
        </p:blipFill>
        <p:spPr bwMode="auto">
          <a:xfrm>
            <a:off x="4471341" y="128588"/>
            <a:ext cx="1804697" cy="82019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1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31577776"/>
              </p:ext>
            </p:extLst>
          </p:nvPr>
        </p:nvGraphicFramePr>
        <p:xfrm>
          <a:off x="260648" y="3440832"/>
          <a:ext cx="3456681" cy="6167812"/>
        </p:xfrm>
        <a:graphic>
          <a:graphicData uri="http://schemas.openxmlformats.org/drawingml/2006/table">
            <a:tbl>
              <a:tblPr/>
              <a:tblGrid>
                <a:gridCol w="3456681"/>
              </a:tblGrid>
              <a:tr h="1407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</a:tr>
              <a:tr h="16908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latin typeface="Arial"/>
                          <a:ea typeface="Times New Roman"/>
                        </a:rPr>
                        <a:t>Dimensions </a:t>
                      </a:r>
                      <a:r>
                        <a:rPr lang="fr-FR" sz="900" b="1" dirty="0" err="1" smtClean="0">
                          <a:latin typeface="Arial"/>
                          <a:ea typeface="Times New Roman"/>
                        </a:rPr>
                        <a:t>ext</a:t>
                      </a:r>
                      <a:r>
                        <a:rPr lang="fr-FR" sz="900" b="1" dirty="0" smtClean="0">
                          <a:latin typeface="Arial"/>
                          <a:ea typeface="Times New Roman"/>
                        </a:rPr>
                        <a:t>. au sol : </a:t>
                      </a: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	3 000 x 3 620 mm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latin typeface="Arial"/>
                          <a:ea typeface="Times New Roman"/>
                        </a:rPr>
                        <a:t>Surface brute au sol :                     </a:t>
                      </a: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10,86 m²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latin typeface="Arial"/>
                          <a:ea typeface="Times New Roman"/>
                        </a:rPr>
                        <a:t>Hauteur passage :	</a:t>
                      </a: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2 200 mm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latin typeface="Arial"/>
                          <a:ea typeface="Times New Roman"/>
                        </a:rPr>
                        <a:t>Hauteur totale:</a:t>
                      </a: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	 	3 </a:t>
                      </a: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078 </a:t>
                      </a: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mm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latin typeface="Arial"/>
                          <a:ea typeface="Times New Roman"/>
                        </a:rPr>
                        <a:t>Débords de toit : </a:t>
                      </a: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	250 mm à l’égout  (chevron)                       et 690 mm en pignon (panne)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latin typeface="Arial"/>
                          <a:ea typeface="Times New Roman"/>
                        </a:rPr>
                        <a:t>Dimensions couverture toit :</a:t>
                      </a: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	3 500 x 5 000 mm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latin typeface="Arial"/>
                          <a:ea typeface="Times New Roman"/>
                        </a:rPr>
                        <a:t>Surface projetée au sol:</a:t>
                      </a: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                 17,50 m²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 </a:t>
                      </a:r>
                    </a:p>
                  </a:txBody>
                  <a:tcPr marL="34545" marR="34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7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</a:tr>
              <a:tr h="3932104">
                <a:tc>
                  <a:txBody>
                    <a:bodyPr/>
                    <a:lstStyle/>
                    <a:p>
                      <a:pPr marL="893445" marR="304800" indent="-89535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fr-FR" sz="800" b="1" dirty="0" smtClean="0">
                          <a:latin typeface="Arial"/>
                          <a:ea typeface="Times New Roman"/>
                        </a:rPr>
                        <a:t>Structure : 	</a:t>
                      </a: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4 poteaux en épicéa du nord contrecollé, traité insecticide et fongicide CTBP+ incolore, raboté 4 faces et chanfreiné. Humidité max.: 15 %. Section 120 x 120 mm.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893445" marR="30480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3 </a:t>
                      </a: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pannes en bois de charpente (épicéa ou sapin massif), séché, raboté et traité insecticide et</a:t>
                      </a:r>
                      <a:r>
                        <a:rPr lang="fr-FR" sz="800" b="1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fongicide CTBP+ incolore, classe de résistance C24 assemblés avec liens en bois</a:t>
                      </a:r>
                      <a:r>
                        <a:rPr lang="fr-FR" sz="800" b="1" dirty="0" smtClean="0">
                          <a:latin typeface="Arial"/>
                          <a:ea typeface="Times New Roman"/>
                        </a:rPr>
                        <a:t>. </a:t>
                      </a: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Section 80 x 160 mm. 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893445" marR="30480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2 pignons avec entrait moisée en bois de charpente (épicéa ou sapin massif), séché, raboté et traité insecticide et</a:t>
                      </a:r>
                      <a:r>
                        <a:rPr lang="fr-FR" sz="800" b="1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fongicide CTBP+ incolore, classe de résistance C24 assemblés avec liens en bois</a:t>
                      </a:r>
                      <a:r>
                        <a:rPr lang="fr-FR" sz="800" b="1" dirty="0" smtClean="0">
                          <a:latin typeface="Arial"/>
                          <a:ea typeface="Times New Roman"/>
                        </a:rPr>
                        <a:t>. </a:t>
                      </a: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Section 120 x 45 mm. 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893445" marR="30480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893445" marR="30480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Poteaux livrés avec platine métallique à fixer au sol dur.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1348740" marR="304800" indent="449580" algn="just">
                        <a:spcAft>
                          <a:spcPts val="0"/>
                        </a:spcAft>
                      </a:pPr>
                      <a:r>
                        <a:rPr lang="fr-FR" sz="100" b="0" dirty="0" smtClean="0">
                          <a:latin typeface="Times New Roman"/>
                          <a:ea typeface="Times New Roman"/>
                        </a:rPr>
                        <a:t> </a:t>
                      </a:r>
                      <a:endParaRPr lang="ro-RO" sz="800" b="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30480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 smtClean="0">
                          <a:latin typeface="Arial"/>
                          <a:ea typeface="Times New Roman"/>
                        </a:rPr>
                        <a:t>Chevrons : </a:t>
                      </a:r>
                      <a:r>
                        <a:rPr lang="fr-FR" sz="800" b="0" dirty="0" smtClean="0">
                          <a:latin typeface="Arial"/>
                          <a:ea typeface="Times New Roman"/>
                        </a:rPr>
                        <a:t>	Bois de charpente en épicéa / sapin massif,                                                              </a:t>
                      </a:r>
                      <a:r>
                        <a:rPr lang="fr-FR" sz="800" b="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</a:rPr>
                        <a:t>.    </a:t>
                      </a:r>
                      <a:r>
                        <a:rPr lang="fr-FR" sz="800" b="0" dirty="0" smtClean="0">
                          <a:latin typeface="Arial"/>
                          <a:ea typeface="Times New Roman"/>
                        </a:rPr>
                        <a:t>                          séché, raboté et traité insecticide et fongicide </a:t>
                      </a:r>
                    </a:p>
                    <a:p>
                      <a:pPr marL="0" marR="30480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dirty="0" smtClean="0">
                          <a:latin typeface="Arial"/>
                          <a:ea typeface="Times New Roman"/>
                        </a:rPr>
                        <a:t>                                CTBP+ incolore, classe de résistance C24 ;      </a:t>
                      </a:r>
                      <a:r>
                        <a:rPr lang="fr-FR" sz="800" b="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</a:rPr>
                        <a:t>.   </a:t>
                      </a:r>
                      <a:r>
                        <a:rPr lang="fr-FR" sz="800" b="0" dirty="0" smtClean="0">
                          <a:latin typeface="Arial"/>
                          <a:ea typeface="Times New Roman"/>
                        </a:rPr>
                        <a:t>                            section 95 x 45 mm</a:t>
                      </a:r>
                      <a:r>
                        <a:rPr lang="fr-FR" sz="800" b="1" dirty="0" smtClean="0">
                          <a:latin typeface="Arial"/>
                          <a:ea typeface="Times New Roman"/>
                        </a:rPr>
                        <a:t>.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895350" marR="30480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Décorations </a:t>
                      </a: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façades et latérales en bois massif.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 smtClean="0">
                          <a:latin typeface="+mn-lt"/>
                          <a:ea typeface="Calibri"/>
                          <a:cs typeface="Times New Roman"/>
                        </a:rPr>
                        <a:t>COLIS</a:t>
                      </a:r>
                      <a:r>
                        <a:rPr lang="fr-FR" sz="800" dirty="0" smtClean="0">
                          <a:latin typeface="+mn-lt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fr-FR" sz="800" dirty="0" smtClean="0">
                          <a:latin typeface="+mn-lt"/>
                          <a:ea typeface="Calibri"/>
                          <a:cs typeface="Times New Roman"/>
                        </a:rPr>
                        <a:t>Dimension du colis (</a:t>
                      </a:r>
                      <a:r>
                        <a:rPr lang="fr-FR" sz="800" dirty="0" err="1" smtClean="0">
                          <a:latin typeface="+mn-lt"/>
                          <a:ea typeface="Calibri"/>
                          <a:cs typeface="Times New Roman"/>
                        </a:rPr>
                        <a:t>LxPxH</a:t>
                      </a:r>
                      <a:r>
                        <a:rPr lang="fr-FR" sz="800" dirty="0" smtClean="0">
                          <a:latin typeface="+mn-lt"/>
                          <a:ea typeface="Calibri"/>
                          <a:cs typeface="Times New Roman"/>
                        </a:rPr>
                        <a:t>)                             </a:t>
                      </a:r>
                      <a:r>
                        <a:rPr lang="fr-FR" sz="8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800" dirty="0" smtClean="0">
                          <a:latin typeface="+mn-lt"/>
                          <a:ea typeface="Calibri"/>
                          <a:cs typeface="Times New Roman"/>
                        </a:rPr>
                        <a:t>400 x 120 x 50 cm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>
                          <a:latin typeface="+mn-lt"/>
                          <a:ea typeface="Calibri"/>
                          <a:cs typeface="Times New Roman"/>
                        </a:rPr>
                        <a:t>Poids du colis                                                                    </a:t>
                      </a:r>
                      <a:r>
                        <a:rPr lang="fr-FR" sz="800" dirty="0" smtClean="0">
                          <a:latin typeface="+mn-lt"/>
                          <a:ea typeface="Calibri"/>
                          <a:cs typeface="Times New Roman"/>
                        </a:rPr>
                        <a:t>458kg</a:t>
                      </a:r>
                      <a:endParaRPr lang="fr-FR" sz="800" dirty="0" smtClean="0">
                        <a:latin typeface="Times New Roman"/>
                        <a:ea typeface="Times New Roman"/>
                      </a:endParaRPr>
                    </a:p>
                  </a:txBody>
                  <a:tcPr marL="34545" marR="34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" name="Rectangle 18"/>
          <p:cNvSpPr>
            <a:spLocks noChangeArrowheads="1"/>
          </p:cNvSpPr>
          <p:nvPr/>
        </p:nvSpPr>
        <p:spPr bwMode="auto">
          <a:xfrm>
            <a:off x="260648" y="1352600"/>
            <a:ext cx="648518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3,07 </a:t>
            </a: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2420888" y="2792760"/>
            <a:ext cx="609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3,5 m</a:t>
            </a:r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332656" y="2576736"/>
            <a:ext cx="575915" cy="292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5,00 m</a:t>
            </a:r>
          </a:p>
        </p:txBody>
      </p:sp>
      <p:cxnSp>
        <p:nvCxnSpPr>
          <p:cNvPr id="36" name="AutoShape 11"/>
          <p:cNvCxnSpPr>
            <a:cxnSpLocks noChangeShapeType="1"/>
          </p:cNvCxnSpPr>
          <p:nvPr/>
        </p:nvCxnSpPr>
        <p:spPr bwMode="auto">
          <a:xfrm flipV="1">
            <a:off x="404664" y="776536"/>
            <a:ext cx="0" cy="1296144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7" name="AutoShape 11"/>
          <p:cNvCxnSpPr>
            <a:cxnSpLocks noChangeShapeType="1"/>
          </p:cNvCxnSpPr>
          <p:nvPr/>
        </p:nvCxnSpPr>
        <p:spPr bwMode="auto">
          <a:xfrm>
            <a:off x="404664" y="2144688"/>
            <a:ext cx="936104" cy="7920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8" name="AutoShape 11"/>
          <p:cNvCxnSpPr>
            <a:cxnSpLocks noChangeShapeType="1"/>
          </p:cNvCxnSpPr>
          <p:nvPr/>
        </p:nvCxnSpPr>
        <p:spPr bwMode="auto">
          <a:xfrm flipV="1">
            <a:off x="1628800" y="2432720"/>
            <a:ext cx="1728192" cy="64807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3" name="Rectangle 42"/>
          <p:cNvSpPr/>
          <p:nvPr/>
        </p:nvSpPr>
        <p:spPr>
          <a:xfrm>
            <a:off x="4076700" y="6248401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CONSEILS</a:t>
            </a:r>
            <a:r>
              <a:rPr lang="fr-FR" sz="900" b="1" baseline="0" dirty="0" smtClean="0">
                <a:solidFill>
                  <a:schemeClr val="bg1"/>
                </a:solidFill>
                <a:ea typeface="Times New Roman"/>
                <a:cs typeface="Times New Roman"/>
              </a:rPr>
              <a:t> DE MISE EN SERVICE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076700" y="3729040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PLUS PRODUIT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56</Words>
  <Application>Microsoft Office PowerPoint</Application>
  <PresentationFormat>A4 Paper (210x297 mm)</PresentationFormat>
  <Paragraphs>46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XXX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Florin</dc:creator>
  <cp:lastModifiedBy>Florin</cp:lastModifiedBy>
  <cp:revision>51</cp:revision>
  <dcterms:created xsi:type="dcterms:W3CDTF">2015-01-12T13:00:08Z</dcterms:created>
  <dcterms:modified xsi:type="dcterms:W3CDTF">2015-11-03T12:23:33Z</dcterms:modified>
</cp:coreProperties>
</file>